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30" r:id="rId3"/>
    <p:sldId id="325" r:id="rId4"/>
    <p:sldId id="331" r:id="rId5"/>
    <p:sldId id="329" r:id="rId6"/>
    <p:sldId id="333" r:id="rId7"/>
    <p:sldId id="315" r:id="rId8"/>
    <p:sldId id="332" r:id="rId9"/>
    <p:sldId id="334" r:id="rId10"/>
    <p:sldId id="335" r:id="rId11"/>
    <p:sldId id="336" r:id="rId12"/>
    <p:sldId id="337" r:id="rId13"/>
    <p:sldId id="338" r:id="rId14"/>
    <p:sldId id="339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0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9B00"/>
    <a:srgbClr val="1F4E79"/>
    <a:srgbClr val="69C509"/>
    <a:srgbClr val="0072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9" autoAdjust="0"/>
    <p:restoredTop sz="88697" autoAdjust="0"/>
  </p:normalViewPr>
  <p:slideViewPr>
    <p:cSldViewPr snapToGrid="0">
      <p:cViewPr varScale="1">
        <p:scale>
          <a:sx n="64" d="100"/>
          <a:sy n="64" d="100"/>
        </p:scale>
        <p:origin x="2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F75E8-3157-40D1-91A7-89E5ECBAD759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2532C-1669-4BC0-B362-1BA5C990D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675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9C623-DA96-44C8-AE75-8E5210F0FF01}" type="datetimeFigureOut">
              <a:rPr lang="de-AT" smtClean="0"/>
              <a:t>27.06.2024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7D6DD-DFA2-43CB-AD64-2EC5BC4A30E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96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2689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6521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4187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8194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970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62B60E-6398-4BF2-99E0-4F6FEC373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D392025-DA80-4A7B-8B7D-91AB918951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90538" y="1989138"/>
            <a:ext cx="11218862" cy="36210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96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CEF9E-739F-479A-88FF-406B976D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EFE50B-7C7C-4DF4-AE05-0FEACFD4F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ACBC6-AFE4-4EA9-A032-D7400376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BBF5-6E72-4E8C-BE55-14BA2B23BCD2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E96894-4B8D-482F-97A6-3A24943B1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3BB609-F3DA-4FC9-A3A4-CA5302B4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5ED3-B125-42CE-A61E-48765D752D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17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654" y="1825625"/>
            <a:ext cx="11218126" cy="4051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333" y="5966902"/>
            <a:ext cx="1958447" cy="668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32A939-E4E9-D454-80AE-5A4B5EFFD78E}"/>
              </a:ext>
            </a:extLst>
          </p:cNvPr>
          <p:cNvSpPr txBox="1"/>
          <p:nvPr userDrawn="1"/>
        </p:nvSpPr>
        <p:spPr>
          <a:xfrm>
            <a:off x="2715208" y="6046237"/>
            <a:ext cx="7613780" cy="58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C419FA-EABF-DD8F-D31B-BA86BB0B0A15}"/>
              </a:ext>
            </a:extLst>
          </p:cNvPr>
          <p:cNvCxnSpPr/>
          <p:nvPr userDrawn="1"/>
        </p:nvCxnSpPr>
        <p:spPr>
          <a:xfrm>
            <a:off x="760095" y="9979025"/>
            <a:ext cx="4221480" cy="5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32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ml.at/companionvolumetoolbox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creativecommons.org/licenses/by-nc-sa/4.0/deed.en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1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hyperlink" Target="https://cdn.ecml.at/ECML/6mtp-toolbox/Mod2A_1.1.2_VITbox_.Innovative%20Aspects%20of%20the%20CV_1_introduction_V4_PPTX.ppt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hyperlink" Target="https://cdn.ecml.at/ECML/6mtp-toolbox/Mod4_1.1.2.VITbox_Four-modes-of-comm_intro_EN_PPTX.ppt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hyperlink" Target="https://cdn.ecml.at/ECML/6mtp-toolbox/Mod6_A_1.1.2.Mediation%20in%20CEFR%20CV_PPTX.ppt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hyperlink" Target="https://www.ecml.at/ECML-Programme/Programme2020-2023/CEFRCompanionVolumeimplementationtoolbox/Constructivealignment/tabid/5793/language/en-GB/Default.aspx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hyperlink" Target="http://www.ecml.at/companionvolumetoolbox" TargetMode="Externa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3876" y="2217416"/>
            <a:ext cx="9144000" cy="1977676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How to 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adapt the </a:t>
            </a:r>
            <a:r>
              <a:rPr lang="en-GB" dirty="0" err="1">
                <a:solidFill>
                  <a:schemeClr val="accent5">
                    <a:lumMod val="50000"/>
                  </a:schemeClr>
                </a:solidFill>
              </a:rPr>
              <a:t>VITbox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 files and 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create your own materials</a:t>
            </a:r>
            <a:endParaRPr lang="de-AT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813" y="285276"/>
            <a:ext cx="11592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69C509"/>
                </a:solidFill>
              </a:rPr>
              <a:t>CEFR Companion Volume implementation toolbox                                                                                                                            </a:t>
            </a:r>
          </a:p>
          <a:p>
            <a:r>
              <a:rPr lang="fr-FR" sz="1200" dirty="0">
                <a:solidFill>
                  <a:srgbClr val="1F4E79"/>
                </a:solidFill>
              </a:rPr>
              <a:t>Implémentation du Volume complémentaire du CECR – Boîte d’outils</a:t>
            </a:r>
          </a:p>
          <a:p>
            <a:r>
              <a:rPr lang="en-GB" sz="1200" b="1" dirty="0">
                <a:solidFill>
                  <a:srgbClr val="69C509"/>
                </a:solidFill>
              </a:rPr>
              <a:t>   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ADAC00E-BCAB-4478-BF28-8B260E446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BAB29A3-DCA0-4EEA-A9E6-94DBE5696A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85" y="215900"/>
            <a:ext cx="1026915" cy="66688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B7083E1-4396-18A3-8A53-FDA157881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6127232"/>
            <a:ext cx="831532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© 2023. This work is licensed under an Attribution-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NonCommercial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-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ShareAlike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International Creative Commons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7"/>
              </a:rPr>
              <a:t>CC-BY-NC-SA 4.0 License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 Attribution: Original activity from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Fischer Johann (et al.) 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(2023), </a:t>
            </a:r>
            <a:r>
              <a:rPr kumimoji="0" lang="en-GB" alt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CEFR Companion Volume implementation toolbox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Council of Europe (European Centre for Modern Languages), Graz, available at 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8"/>
              </a:rPr>
              <a:t>www.ecml.at/companionvolumetoolbox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4"/>
    </mc:Choice>
    <mc:Fallback xmlns="">
      <p:transition spd="slow" advTm="12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753CCD69-61C8-4025-B91C-5B31AC137A12}"/>
              </a:ext>
            </a:extLst>
          </p:cNvPr>
          <p:cNvSpPr txBox="1"/>
          <p:nvPr/>
        </p:nvSpPr>
        <p:spPr>
          <a:xfrm>
            <a:off x="173355" y="1118236"/>
            <a:ext cx="5265420" cy="138499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Changing the PowerPoint, e.g.:</a:t>
            </a:r>
          </a:p>
          <a:p>
            <a:endParaRPr lang="en-GB" sz="2800" dirty="0"/>
          </a:p>
          <a:p>
            <a:pPr marL="457200" indent="-457200">
              <a:buFontTx/>
              <a:buChar char="-"/>
            </a:pPr>
            <a:r>
              <a:rPr lang="en-GB" sz="2800" dirty="0"/>
              <a:t>adapting slides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BFAE88-0CDA-4C2A-9D36-6C22C67EC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922" y="1951463"/>
            <a:ext cx="7993059" cy="43896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Flussdiagramm: Zusammenführung 5">
            <a:extLst>
              <a:ext uri="{FF2B5EF4-FFF2-40B4-BE49-F238E27FC236}">
                <a16:creationId xmlns:a16="http://schemas.microsoft.com/office/drawing/2014/main" id="{B8509DAA-03C4-4611-BCBD-08419574EEB9}"/>
              </a:ext>
            </a:extLst>
          </p:cNvPr>
          <p:cNvSpPr/>
          <p:nvPr/>
        </p:nvSpPr>
        <p:spPr>
          <a:xfrm>
            <a:off x="5185318" y="2096430"/>
            <a:ext cx="4939989" cy="4244664"/>
          </a:xfrm>
          <a:prstGeom prst="flowChartSummingJunction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8AD6F0-1606-4203-A2FB-E17E274E7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908" y="1946701"/>
            <a:ext cx="8737737" cy="46377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8F2F549-3C43-496A-A15C-54E31F9D91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94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4"/>
    </mc:Choice>
    <mc:Fallback xmlns="">
      <p:transition spd="slow" advTm="25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753CCD69-61C8-4025-B91C-5B31AC137A12}"/>
              </a:ext>
            </a:extLst>
          </p:cNvPr>
          <p:cNvSpPr txBox="1"/>
          <p:nvPr/>
        </p:nvSpPr>
        <p:spPr>
          <a:xfrm>
            <a:off x="173355" y="1118236"/>
            <a:ext cx="5265420" cy="138499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Changing the PowerPoint, e.g.:</a:t>
            </a:r>
          </a:p>
          <a:p>
            <a:endParaRPr lang="en-GB" sz="2800" dirty="0"/>
          </a:p>
          <a:p>
            <a:pPr marL="457200" indent="-457200">
              <a:buFontTx/>
              <a:buChar char="-"/>
            </a:pPr>
            <a:r>
              <a:rPr lang="en-GB" sz="2800" dirty="0"/>
              <a:t>adapting slides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408D73-3BE0-4297-B872-11D2A92B0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908" y="1946701"/>
            <a:ext cx="8737737" cy="46377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C441CEB-100C-4B2B-9A5D-66A4F4F1C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18" y="1773798"/>
            <a:ext cx="8716327" cy="49089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949223-B5B2-485F-8189-B992AB55D8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4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9"/>
    </mc:Choice>
    <mc:Fallback xmlns="">
      <p:transition spd="slow" advTm="2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753CCD69-61C8-4025-B91C-5B31AC137A12}"/>
              </a:ext>
            </a:extLst>
          </p:cNvPr>
          <p:cNvSpPr txBox="1"/>
          <p:nvPr/>
        </p:nvSpPr>
        <p:spPr>
          <a:xfrm>
            <a:off x="173355" y="1118236"/>
            <a:ext cx="5265420" cy="181588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Changing the PowerPoint, e.g.:</a:t>
            </a:r>
          </a:p>
          <a:p>
            <a:endParaRPr lang="en-GB" sz="2800" dirty="0"/>
          </a:p>
          <a:p>
            <a:pPr marL="457200" indent="-457200">
              <a:buFontTx/>
              <a:buChar char="-"/>
            </a:pPr>
            <a:r>
              <a:rPr lang="en-GB" sz="2800" dirty="0"/>
              <a:t>adapting slides:</a:t>
            </a:r>
          </a:p>
          <a:p>
            <a:pPr>
              <a:tabLst>
                <a:tab pos="446088" algn="l"/>
              </a:tabLst>
            </a:pPr>
            <a:r>
              <a:rPr lang="en-GB" sz="2800" dirty="0"/>
              <a:t>	changing audio text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C074CD-74FC-49D3-B8B3-285EF0EA37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75F4AE-0C01-4E07-88CA-FAA9605ED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1696" y="1757547"/>
            <a:ext cx="8010699" cy="51050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ADD57A6-0EFF-4F6A-8491-C5C21D5F4083}"/>
              </a:ext>
            </a:extLst>
          </p:cNvPr>
          <p:cNvCxnSpPr>
            <a:cxnSpLocks/>
          </p:cNvCxnSpPr>
          <p:nvPr/>
        </p:nvCxnSpPr>
        <p:spPr>
          <a:xfrm flipV="1">
            <a:off x="3600450" y="2280062"/>
            <a:ext cx="1707820" cy="405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256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4"/>
    </mc:Choice>
    <mc:Fallback xmlns="">
      <p:transition spd="slow" advTm="10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753CCD69-61C8-4025-B91C-5B31AC137A12}"/>
              </a:ext>
            </a:extLst>
          </p:cNvPr>
          <p:cNvSpPr txBox="1"/>
          <p:nvPr/>
        </p:nvSpPr>
        <p:spPr>
          <a:xfrm>
            <a:off x="173355" y="1118236"/>
            <a:ext cx="5265420" cy="224676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Changing the PowerPoint, e.g.:</a:t>
            </a:r>
          </a:p>
          <a:p>
            <a:endParaRPr lang="en-GB" sz="2800" dirty="0"/>
          </a:p>
          <a:p>
            <a:pPr marL="457200" indent="-457200">
              <a:buFontTx/>
              <a:buChar char="-"/>
            </a:pPr>
            <a:r>
              <a:rPr lang="en-GB" sz="2800" dirty="0"/>
              <a:t>adapting slides:</a:t>
            </a:r>
          </a:p>
          <a:p>
            <a:pPr marL="446088" indent="-446088"/>
            <a:r>
              <a:rPr lang="en-GB" sz="2800" dirty="0"/>
              <a:t>	changing audio text</a:t>
            </a:r>
          </a:p>
          <a:p>
            <a:pPr marL="446088" indent="-446088"/>
            <a:r>
              <a:rPr lang="en-GB" sz="2800" dirty="0"/>
              <a:t>	</a:t>
            </a:r>
            <a:r>
              <a:rPr lang="en-GB" sz="2800" dirty="0">
                <a:solidFill>
                  <a:srgbClr val="3C9B00"/>
                </a:solidFill>
              </a:rPr>
              <a:t>adding new audio text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0613A6F-68A8-4AC3-90C6-119EE5FFE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744" y="1118236"/>
            <a:ext cx="4867695" cy="3644264"/>
          </a:xfrm>
          <a:prstGeom prst="rect">
            <a:avLst/>
          </a:prstGeom>
          <a:ln w="12700">
            <a:solidFill>
              <a:srgbClr val="1F4E79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580DA82-67DA-4333-A7FC-B49926F3ED31}"/>
              </a:ext>
            </a:extLst>
          </p:cNvPr>
          <p:cNvSpPr/>
          <p:nvPr/>
        </p:nvSpPr>
        <p:spPr>
          <a:xfrm>
            <a:off x="9441598" y="3703320"/>
            <a:ext cx="1908810" cy="120015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C1555F-3A31-415C-9005-D5184F30F2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301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2"/>
    </mc:Choice>
    <mc:Fallback xmlns="">
      <p:transition spd="slow" advTm="14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753CCD69-61C8-4025-B91C-5B31AC137A12}"/>
              </a:ext>
            </a:extLst>
          </p:cNvPr>
          <p:cNvSpPr txBox="1"/>
          <p:nvPr/>
        </p:nvSpPr>
        <p:spPr>
          <a:xfrm>
            <a:off x="173355" y="1118236"/>
            <a:ext cx="3796479" cy="954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Creating your new video (MP4 file)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B482D2-1AC7-4282-9129-109B8A0D2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919" y="1745198"/>
            <a:ext cx="9055565" cy="51056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9E04B8D-F524-45BE-9AC9-8FAFF2793AD3}"/>
              </a:ext>
            </a:extLst>
          </p:cNvPr>
          <p:cNvSpPr/>
          <p:nvPr/>
        </p:nvSpPr>
        <p:spPr>
          <a:xfrm>
            <a:off x="3969834" y="2986668"/>
            <a:ext cx="2915159" cy="120015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EE265C2-A3B7-4CE5-B421-73569030E0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5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2"/>
    </mc:Choice>
    <mc:Fallback xmlns="">
      <p:transition spd="slow" advTm="12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753CCD69-61C8-4025-B91C-5B31AC137A12}"/>
              </a:ext>
            </a:extLst>
          </p:cNvPr>
          <p:cNvSpPr txBox="1"/>
          <p:nvPr/>
        </p:nvSpPr>
        <p:spPr>
          <a:xfrm>
            <a:off x="390293" y="2951946"/>
            <a:ext cx="2988527" cy="1077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75000"/>
                  </a:schemeClr>
                </a:solidFill>
              </a:rPr>
              <a:t>The new video is ready for use!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3217BA7-0D5B-4505-9892-EC2E9D61F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994" y="1453471"/>
            <a:ext cx="8579005" cy="462951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4441666-E002-459D-9942-CAE329AF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</p:spPr>
        <p:txBody>
          <a:bodyPr/>
          <a:lstStyle/>
          <a:p>
            <a:r>
              <a:rPr lang="en-GB" dirty="0"/>
              <a:t>Creating your new video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1B0656-16A2-46D7-AFB2-CFE2E1D09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6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0"/>
    </mc:Choice>
    <mc:Fallback xmlns="">
      <p:transition spd="slow" advTm="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4441666-E002-459D-9942-CAE329AF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</p:spPr>
        <p:txBody>
          <a:bodyPr/>
          <a:lstStyle/>
          <a:p>
            <a:r>
              <a:rPr lang="en-GB" dirty="0"/>
              <a:t>Using elements from different </a:t>
            </a:r>
            <a:r>
              <a:rPr lang="en-GB" dirty="0" err="1"/>
              <a:t>VITbox</a:t>
            </a:r>
            <a:r>
              <a:rPr lang="en-GB" dirty="0"/>
              <a:t> modules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3F03F9-A62F-4CFD-8BEA-B229049769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0538" y="1989138"/>
            <a:ext cx="11218862" cy="362108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Example: You want to run a 90 minute workshop on mediation and would like to familiarise teacher trainees with: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innovative aspects of the CEFR Companion (as an introduction)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Information about the four modes of communication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More detailed information on mediation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Information on how to assess mediation skills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A78209-6ACC-413F-8B52-611544F1B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85"/>
    </mc:Choice>
    <mc:Fallback xmlns="">
      <p:transition spd="slow" advTm="60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4441666-E002-459D-9942-CAE329AF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</p:spPr>
        <p:txBody>
          <a:bodyPr/>
          <a:lstStyle/>
          <a:p>
            <a:r>
              <a:rPr lang="en-GB" dirty="0"/>
              <a:t>Using elements from different </a:t>
            </a:r>
            <a:r>
              <a:rPr lang="en-GB" dirty="0" err="1"/>
              <a:t>VITbox</a:t>
            </a:r>
            <a:r>
              <a:rPr lang="en-GB" dirty="0"/>
              <a:t> modules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3F03F9-A62F-4CFD-8BEA-B229049769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0538" y="1989138"/>
            <a:ext cx="11218862" cy="362108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1. The innovative aspects of the CEFR Companion:</a:t>
            </a:r>
          </a:p>
          <a:p>
            <a:pPr>
              <a:buFontTx/>
              <a:buChar char="-"/>
            </a:pPr>
            <a:r>
              <a:rPr lang="en-GB" dirty="0"/>
              <a:t>Use slides from the </a:t>
            </a:r>
            <a:r>
              <a:rPr lang="en-GB" dirty="0">
                <a:hlinkClick r:id="rId4"/>
              </a:rPr>
              <a:t>introductory PowerPoint to the innovative aspects</a:t>
            </a:r>
            <a:r>
              <a:rPr lang="en-GB" dirty="0"/>
              <a:t> of the CEFR Companion Volume</a:t>
            </a:r>
          </a:p>
          <a:p>
            <a:pPr>
              <a:buFontTx/>
              <a:buChar char="-"/>
            </a:pPr>
            <a:r>
              <a:rPr lang="en-GB" dirty="0"/>
              <a:t>Select the two slides that provide an overview of the “new” aspects (slides 3 &amp; 4)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2A7634-975B-4B15-BB76-72563545C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2"/>
    </mc:Choice>
    <mc:Fallback xmlns="">
      <p:transition spd="slow" advTm="14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4441666-E002-459D-9942-CAE329AF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</p:spPr>
        <p:txBody>
          <a:bodyPr/>
          <a:lstStyle/>
          <a:p>
            <a:r>
              <a:rPr lang="en-GB" dirty="0"/>
              <a:t>Using elements from different </a:t>
            </a:r>
            <a:r>
              <a:rPr lang="en-GB" dirty="0" err="1"/>
              <a:t>VITbox</a:t>
            </a:r>
            <a:r>
              <a:rPr lang="en-GB" dirty="0"/>
              <a:t> modules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3F03F9-A62F-4CFD-8BEA-B229049769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0538" y="1989138"/>
            <a:ext cx="11218862" cy="362108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2. Information about the four modes of communication:</a:t>
            </a:r>
          </a:p>
          <a:p>
            <a:pPr>
              <a:buFontTx/>
              <a:buChar char="-"/>
            </a:pPr>
            <a:r>
              <a:rPr lang="en-GB" dirty="0"/>
              <a:t>Use slides from the introductory PowerPoint presenting the concept of the </a:t>
            </a:r>
            <a:r>
              <a:rPr lang="en-GB" dirty="0">
                <a:hlinkClick r:id="rId4"/>
              </a:rPr>
              <a:t>four modes of communication</a:t>
            </a:r>
            <a:endParaRPr lang="en-GB" dirty="0"/>
          </a:p>
          <a:p>
            <a:pPr>
              <a:buFontTx/>
              <a:buChar char="-"/>
            </a:pPr>
            <a:r>
              <a:rPr lang="en-GB" dirty="0"/>
              <a:t>Decide which slides to use, e.g. slide 3, but maybe also slides 2, 4 &amp; 5, or </a:t>
            </a:r>
            <a:br>
              <a:rPr lang="en-GB" dirty="0"/>
            </a:br>
            <a:r>
              <a:rPr lang="en-GB" dirty="0"/>
              <a:t>6-9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745AF36-6967-403A-946B-0D07CB824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0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15"/>
    </mc:Choice>
    <mc:Fallback xmlns="">
      <p:transition spd="slow" advTm="4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4441666-E002-459D-9942-CAE329AF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</p:spPr>
        <p:txBody>
          <a:bodyPr/>
          <a:lstStyle/>
          <a:p>
            <a:r>
              <a:rPr lang="en-GB" dirty="0"/>
              <a:t>Using elements from different </a:t>
            </a:r>
            <a:r>
              <a:rPr lang="en-GB" dirty="0" err="1"/>
              <a:t>VITbox</a:t>
            </a:r>
            <a:r>
              <a:rPr lang="en-GB" dirty="0"/>
              <a:t> modules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3F03F9-A62F-4CFD-8BEA-B229049769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0538" y="1989138"/>
            <a:ext cx="11218862" cy="362108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3. Information on mediation:</a:t>
            </a:r>
          </a:p>
          <a:p>
            <a:pPr>
              <a:buFontTx/>
              <a:buChar char="-"/>
            </a:pPr>
            <a:r>
              <a:rPr lang="en-GB" dirty="0"/>
              <a:t>To start, you might use slides from the introductory PowerPoint presenting the concept of </a:t>
            </a:r>
            <a:r>
              <a:rPr lang="en-GB" dirty="0">
                <a:hlinkClick r:id="rId4"/>
              </a:rPr>
              <a:t>mediation in the Companion Volume</a:t>
            </a:r>
            <a:endParaRPr lang="en-GB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800" dirty="0"/>
              <a:t> You may select slides you consider relevant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800" dirty="0"/>
              <a:t> or you might use the entire PowerPoint</a:t>
            </a:r>
          </a:p>
          <a:p>
            <a:pPr>
              <a:buFontTx/>
              <a:buChar char="-"/>
            </a:pPr>
            <a:r>
              <a:rPr lang="en-GB" dirty="0"/>
              <a:t>You might also take some slides from the other PowerPoint presentation dealing with mediation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A07AF5F-B028-4567-AF71-5487C7305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33"/>
    </mc:Choice>
    <mc:Fallback xmlns="">
      <p:transition spd="slow" advTm="42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5E9AC-2488-4758-8D68-3317AF98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Teacher educator activities – part 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BCB5FD-899A-4949-963A-74A92D62569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Choosing useful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</a:rPr>
              <a:t>VITbox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files</a:t>
            </a:r>
          </a:p>
          <a:p>
            <a:pPr>
              <a:buFontTx/>
              <a:buChar char="-"/>
            </a:pPr>
            <a:r>
              <a:rPr lang="en-GB" dirty="0"/>
              <a:t>Adapting the files</a:t>
            </a:r>
          </a:p>
          <a:p>
            <a:pPr>
              <a:buFontTx/>
              <a:buChar char="-"/>
            </a:pPr>
            <a:r>
              <a:rPr lang="en-GB" dirty="0"/>
              <a:t>Creating additional resources</a:t>
            </a:r>
          </a:p>
          <a:p>
            <a:pPr>
              <a:buFontTx/>
              <a:buChar char="-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Using the files</a:t>
            </a:r>
          </a:p>
          <a:p>
            <a:pPr>
              <a:buFontTx/>
              <a:buChar char="-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Collecting feedback</a:t>
            </a:r>
          </a:p>
          <a:p>
            <a:pPr>
              <a:buFontTx/>
              <a:buChar char="-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Revising the resources</a:t>
            </a: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2540DE-DDBB-448D-A03F-939179A81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0"/>
    </mc:Choice>
    <mc:Fallback xmlns="">
      <p:transition spd="slow" advTm="27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4441666-E002-459D-9942-CAE329AF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</p:spPr>
        <p:txBody>
          <a:bodyPr/>
          <a:lstStyle/>
          <a:p>
            <a:r>
              <a:rPr lang="en-GB" dirty="0"/>
              <a:t>Using elements from different </a:t>
            </a:r>
            <a:r>
              <a:rPr lang="en-GB" dirty="0" err="1"/>
              <a:t>VITbox</a:t>
            </a:r>
            <a:r>
              <a:rPr lang="en-GB" dirty="0"/>
              <a:t> modules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3F03F9-A62F-4CFD-8BEA-B229049769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0538" y="1989138"/>
            <a:ext cx="11218862" cy="362108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4. Assessment:</a:t>
            </a:r>
          </a:p>
          <a:p>
            <a:pPr>
              <a:buFontTx/>
              <a:buChar char="-"/>
            </a:pPr>
            <a:r>
              <a:rPr lang="en-GB" dirty="0"/>
              <a:t>no specific </a:t>
            </a:r>
            <a:r>
              <a:rPr lang="en-GB" dirty="0" err="1"/>
              <a:t>VITbox</a:t>
            </a:r>
            <a:r>
              <a:rPr lang="en-GB" dirty="0"/>
              <a:t> module on assessment</a:t>
            </a:r>
          </a:p>
          <a:p>
            <a:pPr>
              <a:buFontTx/>
              <a:buChar char="-"/>
            </a:pPr>
            <a:r>
              <a:rPr lang="en-GB" dirty="0"/>
              <a:t>but topic addressed in module on “</a:t>
            </a:r>
            <a:r>
              <a:rPr lang="en-GB" dirty="0">
                <a:hlinkClick r:id="rId4"/>
              </a:rPr>
              <a:t>Constructive alignment</a:t>
            </a:r>
            <a:r>
              <a:rPr lang="en-GB" dirty="0"/>
              <a:t>”</a:t>
            </a:r>
          </a:p>
          <a:p>
            <a:pPr>
              <a:buFontTx/>
              <a:buChar char="-"/>
            </a:pPr>
            <a:r>
              <a:rPr lang="en-GB" dirty="0"/>
              <a:t>e.g.: </a:t>
            </a:r>
          </a:p>
          <a:p>
            <a:pPr marL="803275" lvl="1" indent="-346075">
              <a:buFont typeface="Courier New" panose="02070309020205020404" pitchFamily="49" charset="0"/>
              <a:buChar char="o"/>
            </a:pPr>
            <a:r>
              <a:rPr lang="en-GB" sz="2800" dirty="0"/>
              <a:t>introductory PowerPoint</a:t>
            </a:r>
          </a:p>
          <a:p>
            <a:pPr marL="803275" lvl="1" indent="-346075">
              <a:buFont typeface="Courier New" panose="02070309020205020404" pitchFamily="49" charset="0"/>
              <a:buChar char="o"/>
            </a:pPr>
            <a:r>
              <a:rPr lang="en-GB" sz="2800" dirty="0"/>
              <a:t>PowerPoint on designing tasks</a:t>
            </a:r>
          </a:p>
          <a:p>
            <a:pPr marL="803275" lvl="1" indent="-346075">
              <a:buFont typeface="Courier New" panose="02070309020205020404" pitchFamily="49" charset="0"/>
              <a:buChar char="o"/>
            </a:pPr>
            <a:r>
              <a:rPr lang="en-GB" sz="2800" dirty="0"/>
              <a:t>PowerPoint on designing rating scales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A793B07-10FC-4E33-B58D-44281DB3D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7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44"/>
    </mc:Choice>
    <mc:Fallback xmlns="">
      <p:transition spd="slow" advTm="42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4441666-E002-459D-9942-CAE329AF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</p:spPr>
        <p:txBody>
          <a:bodyPr/>
          <a:lstStyle/>
          <a:p>
            <a:r>
              <a:rPr lang="en-GB" dirty="0"/>
              <a:t>Using elements from different </a:t>
            </a:r>
            <a:r>
              <a:rPr lang="en-GB" dirty="0" err="1"/>
              <a:t>VITbox</a:t>
            </a:r>
            <a:r>
              <a:rPr lang="en-GB" dirty="0"/>
              <a:t> modules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3F03F9-A62F-4CFD-8BEA-B229049769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0538" y="1989138"/>
            <a:ext cx="11218862" cy="362108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Final steps:</a:t>
            </a:r>
          </a:p>
          <a:p>
            <a:pPr>
              <a:buFontTx/>
              <a:buChar char="-"/>
            </a:pPr>
            <a:r>
              <a:rPr lang="en-GB" dirty="0"/>
              <a:t>Put the slides into an order that is convenient for your workshop</a:t>
            </a:r>
          </a:p>
          <a:p>
            <a:pPr>
              <a:buFontTx/>
              <a:buChar char="-"/>
            </a:pPr>
            <a:r>
              <a:rPr lang="en-GB" sz="2800" dirty="0"/>
              <a:t>Add additional slides</a:t>
            </a:r>
            <a:endParaRPr lang="en-GB" dirty="0"/>
          </a:p>
          <a:p>
            <a:pPr>
              <a:buFontTx/>
              <a:buChar char="-"/>
            </a:pPr>
            <a:r>
              <a:rPr lang="en-GB" sz="2800" dirty="0"/>
              <a:t>Option: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800" dirty="0"/>
              <a:t> Record your own text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800" dirty="0"/>
              <a:t> Create your own video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E86DC5F-1805-4DEB-A8D8-5D760D8AE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98"/>
    </mc:Choice>
    <mc:Fallback xmlns="">
      <p:transition spd="slow" advTm="36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4441666-E002-459D-9942-CAE329AF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</p:spPr>
        <p:txBody>
          <a:bodyPr/>
          <a:lstStyle/>
          <a:p>
            <a:r>
              <a:rPr lang="en-GB" dirty="0"/>
              <a:t>Using elements from different </a:t>
            </a:r>
            <a:r>
              <a:rPr lang="en-GB" dirty="0" err="1"/>
              <a:t>VITbox</a:t>
            </a:r>
            <a:r>
              <a:rPr lang="en-GB" dirty="0"/>
              <a:t> modules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3F03F9-A62F-4CFD-8BEA-B229049769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0538" y="1989138"/>
            <a:ext cx="11218862" cy="362108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See sample PDF file from a professional development course:</a:t>
            </a:r>
          </a:p>
          <a:p>
            <a:pPr marL="0" indent="0">
              <a:buNone/>
            </a:pPr>
            <a:endParaRPr lang="en-GB" sz="2800" dirty="0"/>
          </a:p>
          <a:p>
            <a:pPr>
              <a:buFontTx/>
              <a:buChar char="-"/>
            </a:pPr>
            <a:r>
              <a:rPr lang="en-GB" sz="2800" dirty="0"/>
              <a:t>Professional development workshop run by Julia Zabala Delgado (</a:t>
            </a:r>
            <a:r>
              <a:rPr lang="en-GB" sz="2800" dirty="0" err="1"/>
              <a:t>Universitat</a:t>
            </a:r>
            <a:r>
              <a:rPr lang="en-GB" sz="2800" dirty="0"/>
              <a:t> </a:t>
            </a:r>
            <a:r>
              <a:rPr lang="en-GB" sz="2800" dirty="0" err="1"/>
              <a:t>Politècnica</a:t>
            </a:r>
            <a:r>
              <a:rPr lang="en-GB" sz="2800" dirty="0"/>
              <a:t> d</a:t>
            </a:r>
            <a:r>
              <a:rPr lang="en-GB" dirty="0"/>
              <a:t>e </a:t>
            </a:r>
            <a:r>
              <a:rPr lang="en-GB" dirty="0" err="1"/>
              <a:t>València</a:t>
            </a:r>
            <a:r>
              <a:rPr lang="en-GB" dirty="0"/>
              <a:t>, Spain) at Masaryk University in Brno (Czech Republic) in 2022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2A0DCC-4AD7-4A02-902F-1E6DD232B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9"/>
    </mc:Choice>
    <mc:Fallback xmlns="">
      <p:transition spd="slow" advTm="2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5E9AC-2488-4758-8D68-3317AF98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Teacher educator activities – next steps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BCB5FD-899A-4949-963A-74A92D62569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Choosing useful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</a:rPr>
              <a:t>VITbox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 files</a:t>
            </a:r>
          </a:p>
          <a:p>
            <a:pPr>
              <a:buFontTx/>
              <a:buChar char="-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Adapting the files</a:t>
            </a:r>
          </a:p>
          <a:p>
            <a:pPr>
              <a:buFontTx/>
              <a:buChar char="-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Creating additional resources</a:t>
            </a:r>
          </a:p>
          <a:p>
            <a:pPr>
              <a:buFontTx/>
              <a:buChar char="-"/>
            </a:pPr>
            <a:r>
              <a:rPr lang="en-GB" dirty="0"/>
              <a:t>Using the files</a:t>
            </a:r>
          </a:p>
          <a:p>
            <a:pPr>
              <a:buFontTx/>
              <a:buChar char="-"/>
            </a:pPr>
            <a:r>
              <a:rPr lang="en-GB" dirty="0"/>
              <a:t>Collecting feedback</a:t>
            </a:r>
          </a:p>
          <a:p>
            <a:pPr>
              <a:buFontTx/>
              <a:buChar char="-"/>
            </a:pPr>
            <a:r>
              <a:rPr lang="en-GB" dirty="0"/>
              <a:t>Revising the resources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065143-39DD-4B50-981D-A5DDF659C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348" y="1483112"/>
            <a:ext cx="4652901" cy="374681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1C448A3-9BAA-4F8A-AE69-1348FB93A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106" y="3898947"/>
            <a:ext cx="4096214" cy="221045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160DE70-6DC4-4A2E-8368-8198F45A6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4"/>
    </mc:Choice>
    <mc:Fallback xmlns="">
      <p:transition spd="slow" advTm="41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5329E57-69E2-46FC-BE75-A02240EF4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adapt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C88F133-CB80-4936-BE1D-C5F80D50F2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0538" y="1989138"/>
            <a:ext cx="5185433" cy="36210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Adapting resources of a specific module:</a:t>
            </a:r>
          </a:p>
          <a:p>
            <a:pPr marL="0" indent="0">
              <a:buNone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change text</a:t>
            </a:r>
          </a:p>
          <a:p>
            <a:pPr>
              <a:buFontTx/>
              <a:buChar char="-"/>
            </a:pPr>
            <a:r>
              <a:rPr lang="en-GB" dirty="0"/>
              <a:t>replace recording</a:t>
            </a:r>
          </a:p>
          <a:p>
            <a:pPr>
              <a:buFontTx/>
              <a:buChar char="-"/>
            </a:pPr>
            <a:r>
              <a:rPr lang="en-GB" dirty="0"/>
              <a:t>delete / add slides</a:t>
            </a:r>
          </a:p>
          <a:p>
            <a:pPr>
              <a:buFontTx/>
              <a:buChar char="-"/>
            </a:pPr>
            <a:r>
              <a:rPr lang="en-GB" dirty="0"/>
              <a:t>make your own recording</a:t>
            </a:r>
          </a:p>
          <a:p>
            <a:pPr>
              <a:buFontTx/>
              <a:buChar char="-"/>
            </a:pPr>
            <a:r>
              <a:rPr lang="en-GB" dirty="0"/>
              <a:t>create a new video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FC5B747-18EB-475E-A4CD-1110A51E7234}"/>
              </a:ext>
            </a:extLst>
          </p:cNvPr>
          <p:cNvSpPr txBox="1">
            <a:spLocks/>
          </p:cNvSpPr>
          <p:nvPr/>
        </p:nvSpPr>
        <p:spPr>
          <a:xfrm>
            <a:off x="6268586" y="1989137"/>
            <a:ext cx="5433068" cy="3880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anose="020B0604020202020204" pitchFamily="34" charset="0"/>
              <a:buNone/>
            </a:pPr>
            <a:r>
              <a:rPr lang="en-GB" dirty="0"/>
              <a:t>Producing new material using elements from different </a:t>
            </a:r>
            <a:r>
              <a:rPr lang="en-GB" dirty="0" err="1"/>
              <a:t>VITbox</a:t>
            </a:r>
            <a:r>
              <a:rPr lang="en-GB" dirty="0"/>
              <a:t> modules:</a:t>
            </a:r>
          </a:p>
          <a:p>
            <a:pPr>
              <a:buFontTx/>
              <a:buChar char="-"/>
            </a:pPr>
            <a:r>
              <a:rPr lang="en-GB" dirty="0"/>
              <a:t>use elements from different </a:t>
            </a:r>
            <a:r>
              <a:rPr lang="en-GB" dirty="0" err="1"/>
              <a:t>VITbox</a:t>
            </a:r>
            <a:r>
              <a:rPr lang="en-GB" dirty="0"/>
              <a:t> modules</a:t>
            </a:r>
          </a:p>
          <a:p>
            <a:pPr>
              <a:buFontTx/>
              <a:buChar char="-"/>
            </a:pPr>
            <a:r>
              <a:rPr lang="en-GB" dirty="0"/>
              <a:t>put them together in a new PowerPoint </a:t>
            </a:r>
          </a:p>
          <a:p>
            <a:pPr>
              <a:buFontTx/>
              <a:buChar char="-"/>
            </a:pPr>
            <a:r>
              <a:rPr lang="en-GB" dirty="0"/>
              <a:t>add additional elements</a:t>
            </a:r>
          </a:p>
          <a:p>
            <a:pPr>
              <a:buFontTx/>
              <a:buChar char="-"/>
            </a:pPr>
            <a:r>
              <a:rPr lang="en-GB" dirty="0"/>
              <a:t>create a new video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E03452-10CA-478E-B9B5-6A0A2E65F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5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50"/>
    </mc:Choice>
    <mc:Fallback xmlns="">
      <p:transition spd="slow" advTm="7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5E9AC-2488-4758-8D68-3317AF98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example: Workshop on task development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BCB5FD-899A-4949-963A-74A92D62569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Adapt the files to be used in a professional development workshop that aims at: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familiarising future teachers with the development of a task-based examination, applying the action-oriented approach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8983C7-0EC6-4AC7-93FF-134DC0493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3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4"/>
    </mc:Choice>
    <mc:Fallback xmlns="">
      <p:transition spd="slow" advTm="23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The </a:t>
            </a:r>
            <a:r>
              <a:rPr lang="en-GB" sz="3200" b="1" dirty="0" err="1"/>
              <a:t>VITbox</a:t>
            </a:r>
            <a:r>
              <a:rPr lang="en-GB" sz="3200" b="1" dirty="0"/>
              <a:t> website at: </a:t>
            </a:r>
            <a:r>
              <a:rPr lang="de-DE" sz="3200" dirty="0">
                <a:hlinkClick r:id="rId6"/>
              </a:rPr>
              <a:t>www.ecml.at/companionvolumetoolbox</a:t>
            </a:r>
            <a:endParaRPr lang="en-GB" sz="3200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30BFB3-F51C-4C77-8BF7-C94246882A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48" t="41166" r="13500" b="14334"/>
          <a:stretch/>
        </p:blipFill>
        <p:spPr>
          <a:xfrm>
            <a:off x="392559" y="1425039"/>
            <a:ext cx="11188509" cy="42988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2FFE356D-B8AE-48A3-B945-4BB0C0F8C86C}"/>
              </a:ext>
            </a:extLst>
          </p:cNvPr>
          <p:cNvCxnSpPr>
            <a:cxnSpLocks/>
          </p:cNvCxnSpPr>
          <p:nvPr/>
        </p:nvCxnSpPr>
        <p:spPr>
          <a:xfrm>
            <a:off x="2780722" y="2175427"/>
            <a:ext cx="1140972" cy="9808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12C882F5-8A10-48A0-9865-B2F139F8BBC7}"/>
              </a:ext>
            </a:extLst>
          </p:cNvPr>
          <p:cNvSpPr txBox="1"/>
          <p:nvPr/>
        </p:nvSpPr>
        <p:spPr>
          <a:xfrm>
            <a:off x="610932" y="421101"/>
            <a:ext cx="4089277" cy="175432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1200" dirty="0">
              <a:solidFill>
                <a:srgbClr val="FF0000"/>
              </a:solidFill>
            </a:endParaRPr>
          </a:p>
          <a:p>
            <a:pPr algn="ctr"/>
            <a:r>
              <a:rPr lang="en-GB" sz="2800" dirty="0">
                <a:solidFill>
                  <a:srgbClr val="FF0000"/>
                </a:solidFill>
              </a:rPr>
              <a:t>The action-oriented approach and the learner as a social agent</a:t>
            </a:r>
          </a:p>
          <a:p>
            <a:pPr algn="ctr"/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50C1785-E18D-4148-9AB4-B45802EB34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8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2009"/>
    </mc:Choice>
    <mc:Fallback xmlns="">
      <p:transition advTm="12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5E9AC-2488-4758-8D68-3317AF98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The action-oriented approach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0AFEC6-B96E-42AC-BDBE-395728A75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61" y="-22860"/>
            <a:ext cx="11972857" cy="6858000"/>
          </a:xfrm>
          <a:prstGeom prst="rect">
            <a:avLst/>
          </a:prstGeom>
        </p:spPr>
      </p:pic>
      <p:sp>
        <p:nvSpPr>
          <p:cNvPr id="3" name="Flussdiagramm: Zusammenführung 2">
            <a:extLst>
              <a:ext uri="{FF2B5EF4-FFF2-40B4-BE49-F238E27FC236}">
                <a16:creationId xmlns:a16="http://schemas.microsoft.com/office/drawing/2014/main" id="{D44123D3-5A45-4241-8D90-432D6D125AE3}"/>
              </a:ext>
            </a:extLst>
          </p:cNvPr>
          <p:cNvSpPr/>
          <p:nvPr/>
        </p:nvSpPr>
        <p:spPr>
          <a:xfrm>
            <a:off x="2409942" y="3570185"/>
            <a:ext cx="3323063" cy="3010829"/>
          </a:xfrm>
          <a:prstGeom prst="flowChartSummingJunction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6649391-97D3-4884-B2E5-8EA80D94C3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217" t="19609" r="38953" b="24781"/>
          <a:stretch/>
        </p:blipFill>
        <p:spPr>
          <a:xfrm>
            <a:off x="1747024" y="3021422"/>
            <a:ext cx="4348976" cy="3813718"/>
          </a:xfrm>
          <a:prstGeom prst="rect">
            <a:avLst/>
          </a:prstGeom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C0B29364-D999-4B93-AC8F-5749E7E12501}"/>
              </a:ext>
            </a:extLst>
          </p:cNvPr>
          <p:cNvCxnSpPr>
            <a:cxnSpLocks/>
          </p:cNvCxnSpPr>
          <p:nvPr/>
        </p:nvCxnSpPr>
        <p:spPr>
          <a:xfrm>
            <a:off x="1161198" y="3032780"/>
            <a:ext cx="816602" cy="16232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76FBDA0D-B355-49A7-90CA-E7FB76C3CA59}"/>
              </a:ext>
            </a:extLst>
          </p:cNvPr>
          <p:cNvSpPr txBox="1"/>
          <p:nvPr/>
        </p:nvSpPr>
        <p:spPr>
          <a:xfrm>
            <a:off x="143583" y="2078673"/>
            <a:ext cx="2673190" cy="954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1200" dirty="0">
              <a:solidFill>
                <a:srgbClr val="FF0000"/>
              </a:solidFill>
            </a:endParaRPr>
          </a:p>
          <a:p>
            <a:pPr algn="ctr"/>
            <a:r>
              <a:rPr lang="en-GB" sz="3200" dirty="0">
                <a:solidFill>
                  <a:srgbClr val="FF0000"/>
                </a:solidFill>
              </a:rPr>
              <a:t>Detailed video</a:t>
            </a:r>
          </a:p>
          <a:p>
            <a:pPr algn="ctr"/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FC57122C-9DC9-41AA-8A6C-6C5DF2B9E53F}"/>
              </a:ext>
            </a:extLst>
          </p:cNvPr>
          <p:cNvCxnSpPr>
            <a:cxnSpLocks/>
          </p:cNvCxnSpPr>
          <p:nvPr/>
        </p:nvCxnSpPr>
        <p:spPr>
          <a:xfrm flipH="1">
            <a:off x="8387550" y="3177860"/>
            <a:ext cx="2521078" cy="15198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6C997A6D-1AAA-46A1-B530-606B08D9EC44}"/>
              </a:ext>
            </a:extLst>
          </p:cNvPr>
          <p:cNvSpPr txBox="1"/>
          <p:nvPr/>
        </p:nvSpPr>
        <p:spPr>
          <a:xfrm>
            <a:off x="9700818" y="2223753"/>
            <a:ext cx="2415621" cy="954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1200" dirty="0">
              <a:solidFill>
                <a:srgbClr val="FF0000"/>
              </a:solidFill>
            </a:endParaRPr>
          </a:p>
          <a:p>
            <a:pPr algn="ctr"/>
            <a:r>
              <a:rPr lang="en-GB" sz="3200" dirty="0">
                <a:solidFill>
                  <a:srgbClr val="FF0000"/>
                </a:solidFill>
              </a:rPr>
              <a:t>Template</a:t>
            </a:r>
          </a:p>
          <a:p>
            <a:pPr algn="ctr"/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3160412A-AC31-4B40-8380-7CEB05F3F4F0}"/>
              </a:ext>
            </a:extLst>
          </p:cNvPr>
          <p:cNvCxnSpPr>
            <a:cxnSpLocks/>
          </p:cNvCxnSpPr>
          <p:nvPr/>
        </p:nvCxnSpPr>
        <p:spPr>
          <a:xfrm flipH="1" flipV="1">
            <a:off x="7472855" y="5737663"/>
            <a:ext cx="2076875" cy="5191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26407C2C-E84C-4C68-BE57-546B68960FE9}"/>
              </a:ext>
            </a:extLst>
          </p:cNvPr>
          <p:cNvSpPr txBox="1"/>
          <p:nvPr/>
        </p:nvSpPr>
        <p:spPr>
          <a:xfrm>
            <a:off x="9549730" y="5737663"/>
            <a:ext cx="2498688" cy="954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1200" dirty="0">
              <a:solidFill>
                <a:srgbClr val="FF0000"/>
              </a:solidFill>
            </a:endParaRPr>
          </a:p>
          <a:p>
            <a:pPr algn="ctr"/>
            <a:r>
              <a:rPr lang="en-GB" sz="3200" dirty="0">
                <a:solidFill>
                  <a:srgbClr val="FF0000"/>
                </a:solidFill>
              </a:rPr>
              <a:t>Checklist</a:t>
            </a:r>
          </a:p>
          <a:p>
            <a:pPr algn="ctr"/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4EBEEA8-2197-4F60-9519-12F8373CA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026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04"/>
    </mc:Choice>
    <mc:Fallback xmlns="">
      <p:transition spd="slow" advTm="34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20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3587A78-E0B9-4373-85D4-CEE3FB69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17" t="19609" r="38953" b="24781"/>
          <a:stretch/>
        </p:blipFill>
        <p:spPr>
          <a:xfrm>
            <a:off x="4876551" y="1467413"/>
            <a:ext cx="5438327" cy="476899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CE403800-7957-49D5-A612-37C117762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</p:spPr>
        <p:txBody>
          <a:bodyPr/>
          <a:lstStyle/>
          <a:p>
            <a:r>
              <a:rPr lang="en-GB" dirty="0"/>
              <a:t>Example: Adapting the module on the action-oriented approach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396866F-599F-47FD-BDE4-F443C1AA8821}"/>
              </a:ext>
            </a:extLst>
          </p:cNvPr>
          <p:cNvSpPr txBox="1"/>
          <p:nvPr/>
        </p:nvSpPr>
        <p:spPr>
          <a:xfrm>
            <a:off x="491351" y="2119047"/>
            <a:ext cx="3733037" cy="954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Adapting the (recorded) PowerPoint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7EA0EEE0-70FF-434E-AC24-2B5A67AC8E52}"/>
              </a:ext>
            </a:extLst>
          </p:cNvPr>
          <p:cNvCxnSpPr>
            <a:cxnSpLocks/>
          </p:cNvCxnSpPr>
          <p:nvPr/>
        </p:nvCxnSpPr>
        <p:spPr>
          <a:xfrm>
            <a:off x="2275302" y="3040292"/>
            <a:ext cx="2939249" cy="28415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54521D6-6E03-4D70-BBC1-FB4F1EAE2E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911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48"/>
    </mc:Choice>
    <mc:Fallback xmlns="">
      <p:transition spd="slow" advTm="18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A4E385-8746-4657-B19A-D327FDF07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540" y="0"/>
            <a:ext cx="6094233" cy="648106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53CCD69-61C8-4025-B91C-5B31AC137A12}"/>
              </a:ext>
            </a:extLst>
          </p:cNvPr>
          <p:cNvSpPr txBox="1"/>
          <p:nvPr/>
        </p:nvSpPr>
        <p:spPr>
          <a:xfrm>
            <a:off x="173355" y="1118236"/>
            <a:ext cx="5265420" cy="138499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Changing the PowerPoint, e.g.:</a:t>
            </a:r>
          </a:p>
          <a:p>
            <a:endParaRPr lang="en-GB" sz="2800" dirty="0"/>
          </a:p>
          <a:p>
            <a:pPr marL="457200" indent="-457200">
              <a:buFontTx/>
              <a:buChar char="-"/>
            </a:pPr>
            <a:r>
              <a:rPr lang="en-GB" sz="2800" dirty="0"/>
              <a:t>deleting slides</a:t>
            </a:r>
          </a:p>
        </p:txBody>
      </p:sp>
      <p:sp>
        <p:nvSpPr>
          <p:cNvPr id="6" name="Flussdiagramm: Zusammenführung 5">
            <a:extLst>
              <a:ext uri="{FF2B5EF4-FFF2-40B4-BE49-F238E27FC236}">
                <a16:creationId xmlns:a16="http://schemas.microsoft.com/office/drawing/2014/main" id="{800B4A18-2F1E-4148-BF35-E7397E298049}"/>
              </a:ext>
            </a:extLst>
          </p:cNvPr>
          <p:cNvSpPr/>
          <p:nvPr/>
        </p:nvSpPr>
        <p:spPr>
          <a:xfrm>
            <a:off x="6096000" y="4608323"/>
            <a:ext cx="2383357" cy="1953258"/>
          </a:xfrm>
          <a:prstGeom prst="flowChartSummingJunction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04D213F-005E-4C8E-90E3-5B59D68E4D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5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66"/>
    </mc:Choice>
    <mc:Fallback xmlns="">
      <p:transition spd="slow" advTm="4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753CCD69-61C8-4025-B91C-5B31AC137A12}"/>
              </a:ext>
            </a:extLst>
          </p:cNvPr>
          <p:cNvSpPr txBox="1"/>
          <p:nvPr/>
        </p:nvSpPr>
        <p:spPr>
          <a:xfrm>
            <a:off x="173355" y="1118236"/>
            <a:ext cx="5265420" cy="138499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Changing the PowerPoint, e.g.:</a:t>
            </a:r>
          </a:p>
          <a:p>
            <a:endParaRPr lang="en-GB" sz="2800" dirty="0"/>
          </a:p>
          <a:p>
            <a:pPr marL="457200" indent="-457200">
              <a:buFontTx/>
              <a:buChar char="-"/>
            </a:pPr>
            <a:r>
              <a:rPr lang="en-GB" sz="2800" dirty="0"/>
              <a:t>adapting slides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E0724B-D730-40FA-8E81-B5E3FA61B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922" y="1951463"/>
            <a:ext cx="7993059" cy="43896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615341-3B6D-4F03-920A-76C53DB40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4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51"/>
    </mc:Choice>
    <mc:Fallback xmlns="">
      <p:transition spd="slow" advTm="23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5|3.5|4.8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721</Words>
  <Application>Microsoft Office PowerPoint</Application>
  <PresentationFormat>Widescreen</PresentationFormat>
  <Paragraphs>115</Paragraphs>
  <Slides>23</Slides>
  <Notes>4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Office Theme</vt:lpstr>
      <vt:lpstr>How to  adapt the VITbox files and  create your own materials</vt:lpstr>
      <vt:lpstr>Teacher educator activities – part 2</vt:lpstr>
      <vt:lpstr>How to adapt</vt:lpstr>
      <vt:lpstr>Our example: Workshop on task development</vt:lpstr>
      <vt:lpstr>The VITbox website at: www.ecml.at/companionvolumetoolbox</vt:lpstr>
      <vt:lpstr>Example: The action-oriented approach</vt:lpstr>
      <vt:lpstr>Example: Adapting the module on the action-oriented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your new video</vt:lpstr>
      <vt:lpstr>Using elements from different VITbox modules</vt:lpstr>
      <vt:lpstr>Using elements from different VITbox modules</vt:lpstr>
      <vt:lpstr>Using elements from different VITbox modules</vt:lpstr>
      <vt:lpstr>Using elements from different VITbox modules</vt:lpstr>
      <vt:lpstr>Using elements from different VITbox modules</vt:lpstr>
      <vt:lpstr>Using elements from different VITbox modules</vt:lpstr>
      <vt:lpstr>Using elements from different VITbox modules</vt:lpstr>
      <vt:lpstr>Teacher educator activities – 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Friedrich</dc:creator>
  <cp:lastModifiedBy>Marie-Therese Baehr</cp:lastModifiedBy>
  <cp:revision>92</cp:revision>
  <dcterms:created xsi:type="dcterms:W3CDTF">2020-01-08T10:10:35Z</dcterms:created>
  <dcterms:modified xsi:type="dcterms:W3CDTF">2024-06-27T07:34:08Z</dcterms:modified>
</cp:coreProperties>
</file>